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Lst>
  <p:notesMasterIdLst>
    <p:notesMasterId r:id="rId16"/>
  </p:notesMasterIdLst>
  <p:sldIdLst>
    <p:sldId id="259" r:id="rId2"/>
    <p:sldId id="326" r:id="rId3"/>
    <p:sldId id="290" r:id="rId4"/>
    <p:sldId id="263" r:id="rId5"/>
    <p:sldId id="325" r:id="rId6"/>
    <p:sldId id="284" r:id="rId7"/>
    <p:sldId id="293" r:id="rId8"/>
    <p:sldId id="285" r:id="rId9"/>
    <p:sldId id="295" r:id="rId10"/>
    <p:sldId id="331" r:id="rId11"/>
    <p:sldId id="332" r:id="rId12"/>
    <p:sldId id="333" r:id="rId13"/>
    <p:sldId id="334" r:id="rId14"/>
    <p:sldId id="33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578" autoAdjust="0"/>
  </p:normalViewPr>
  <p:slideViewPr>
    <p:cSldViewPr snapToGrid="0">
      <p:cViewPr varScale="1">
        <p:scale>
          <a:sx n="86" d="100"/>
          <a:sy n="86" d="100"/>
        </p:scale>
        <p:origin x="37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A1E68-DD89-459A-8A76-4A0BFABEE747}"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853A6-0853-4640-949F-8FE358B924E5}" type="slidenum">
              <a:rPr lang="en-US" smtClean="0"/>
              <a:t>‹#›</a:t>
            </a:fld>
            <a:endParaRPr lang="en-US"/>
          </a:p>
        </p:txBody>
      </p:sp>
    </p:spTree>
    <p:extLst>
      <p:ext uri="{BB962C8B-B14F-4D97-AF65-F5344CB8AC3E}">
        <p14:creationId xmlns:p14="http://schemas.microsoft.com/office/powerpoint/2010/main" val="233856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GIỚI</a:t>
            </a:r>
            <a:r>
              <a:rPr lang="en-US" baseline="0" dirty="0"/>
              <a:t> THIỆU, MUỐN THAM </a:t>
            </a:r>
            <a:r>
              <a:rPr lang="en-US" baseline="0" dirty="0" err="1"/>
              <a:t>quan</a:t>
            </a:r>
            <a:r>
              <a:rPr lang="en-US" baseline="0" dirty="0"/>
              <a:t> </a:t>
            </a:r>
            <a:r>
              <a:rPr lang="en-US" baseline="0" dirty="0" err="1"/>
              <a:t>sở</a:t>
            </a:r>
            <a:r>
              <a:rPr lang="en-US" baseline="0" dirty="0"/>
              <a:t> </a:t>
            </a:r>
            <a:r>
              <a:rPr lang="en-US" baseline="0" dirty="0" err="1"/>
              <a:t>thú</a:t>
            </a:r>
            <a:r>
              <a:rPr lang="en-US" baseline="0" dirty="0"/>
              <a:t> </a:t>
            </a:r>
            <a:r>
              <a:rPr lang="en-US" baseline="0" dirty="0" err="1"/>
              <a:t>thì</a:t>
            </a:r>
            <a:r>
              <a:rPr lang="en-US" baseline="0" dirty="0"/>
              <a:t> </a:t>
            </a:r>
            <a:r>
              <a:rPr lang="en-US" baseline="0" dirty="0" err="1"/>
              <a:t>làm</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 </a:t>
            </a:r>
            <a:r>
              <a:rPr lang="en-US" baseline="0" dirty="0" err="1"/>
              <a:t>để</a:t>
            </a:r>
            <a:r>
              <a:rPr lang="en-US" baseline="0" dirty="0"/>
              <a:t> </a:t>
            </a:r>
            <a:r>
              <a:rPr lang="en-US" baseline="0" dirty="0" err="1"/>
              <a:t>thu</a:t>
            </a:r>
            <a:r>
              <a:rPr lang="en-US" baseline="0" dirty="0"/>
              <a:t> </a:t>
            </a:r>
            <a:r>
              <a:rPr lang="en-US" baseline="0" dirty="0" err="1"/>
              <a:t>thập</a:t>
            </a:r>
            <a:r>
              <a:rPr lang="en-US" baseline="0" dirty="0"/>
              <a:t> </a:t>
            </a:r>
            <a:r>
              <a:rPr lang="en-US" baseline="0" dirty="0" err="1"/>
              <a:t>vé</a:t>
            </a:r>
            <a:r>
              <a:rPr lang="en-US" baseline="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109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38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GIỚI</a:t>
            </a:r>
            <a:r>
              <a:rPr lang="en-US" baseline="0" dirty="0"/>
              <a:t> THIỆU, MUỐN THAM </a:t>
            </a:r>
            <a:r>
              <a:rPr lang="en-US" baseline="0" dirty="0" err="1"/>
              <a:t>quan</a:t>
            </a:r>
            <a:r>
              <a:rPr lang="en-US" baseline="0" dirty="0"/>
              <a:t> </a:t>
            </a:r>
            <a:r>
              <a:rPr lang="en-US" baseline="0" dirty="0" err="1"/>
              <a:t>sở</a:t>
            </a:r>
            <a:r>
              <a:rPr lang="en-US" baseline="0" dirty="0"/>
              <a:t> </a:t>
            </a:r>
            <a:r>
              <a:rPr lang="en-US" baseline="0" dirty="0" err="1"/>
              <a:t>thú</a:t>
            </a:r>
            <a:r>
              <a:rPr lang="en-US" baseline="0" dirty="0"/>
              <a:t> </a:t>
            </a:r>
            <a:r>
              <a:rPr lang="en-US" baseline="0" dirty="0" err="1"/>
              <a:t>thì</a:t>
            </a:r>
            <a:r>
              <a:rPr lang="en-US" baseline="0" dirty="0"/>
              <a:t> </a:t>
            </a:r>
            <a:r>
              <a:rPr lang="en-US" baseline="0" dirty="0" err="1"/>
              <a:t>làm</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 </a:t>
            </a:r>
            <a:r>
              <a:rPr lang="en-US" baseline="0" dirty="0" err="1"/>
              <a:t>để</a:t>
            </a:r>
            <a:r>
              <a:rPr lang="en-US" baseline="0" dirty="0"/>
              <a:t> </a:t>
            </a:r>
            <a:r>
              <a:rPr lang="en-US" baseline="0" dirty="0" err="1"/>
              <a:t>thu</a:t>
            </a:r>
            <a:r>
              <a:rPr lang="en-US" baseline="0" dirty="0"/>
              <a:t> </a:t>
            </a:r>
            <a:r>
              <a:rPr lang="en-US" baseline="0" dirty="0" err="1"/>
              <a:t>thập</a:t>
            </a:r>
            <a:r>
              <a:rPr lang="en-US" baseline="0" dirty="0"/>
              <a:t> </a:t>
            </a:r>
            <a:r>
              <a:rPr lang="en-US" baseline="0" dirty="0" err="1"/>
              <a:t>vé</a:t>
            </a:r>
            <a:r>
              <a:rPr lang="en-US" baseline="0"/>
              <a:t>. </a:t>
            </a:r>
            <a:endParaRPr lang="en-US"/>
          </a:p>
          <a:p>
            <a:endParaRPr lang="en-US"/>
          </a:p>
        </p:txBody>
      </p:sp>
      <p:sp>
        <p:nvSpPr>
          <p:cNvPr id="4" name="Slide Number Placeholder 3"/>
          <p:cNvSpPr>
            <a:spLocks noGrp="1"/>
          </p:cNvSpPr>
          <p:nvPr>
            <p:ph type="sldNum" sz="quarter" idx="5"/>
          </p:nvPr>
        </p:nvSpPr>
        <p:spPr/>
        <p:txBody>
          <a:bodyPr/>
          <a:lstStyle/>
          <a:p>
            <a:fld id="{DAC853A6-0853-4640-949F-8FE358B924E5}" type="slidenum">
              <a:rPr lang="en-US" smtClean="0"/>
              <a:t>11</a:t>
            </a:fld>
            <a:endParaRPr lang="en-US"/>
          </a:p>
        </p:txBody>
      </p:sp>
    </p:spTree>
    <p:extLst>
      <p:ext uri="{BB962C8B-B14F-4D97-AF65-F5344CB8AC3E}">
        <p14:creationId xmlns:p14="http://schemas.microsoft.com/office/powerpoint/2010/main" val="1300796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176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7" y="547123"/>
            <a:ext cx="11161155"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2"/>
            <a:ext cx="3627452" cy="1323975"/>
          </a:xfrm>
          <a:prstGeom prst="rect">
            <a:avLst/>
          </a:prstGeom>
        </p:spPr>
      </p:pic>
    </p:spTree>
    <p:extLst>
      <p:ext uri="{BB962C8B-B14F-4D97-AF65-F5344CB8AC3E}">
        <p14:creationId xmlns:p14="http://schemas.microsoft.com/office/powerpoint/2010/main" val="2014320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8C4C1-CCC6-4304-E5D5-A42BB75ADC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A1F4110-A933-D134-72E0-E24023E212EB}"/>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D7E92D-8EA8-C584-716F-AE202C23259F}"/>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2024/11/14</a:t>
            </a:fld>
            <a:endParaRPr lang="zh-CN" altLang="en-US">
              <a:solidFill>
                <a:prstClr val="black"/>
              </a:solidFill>
            </a:endParaRPr>
          </a:p>
        </p:txBody>
      </p:sp>
      <p:sp>
        <p:nvSpPr>
          <p:cNvPr id="5" name="页脚占位符 4">
            <a:extLst>
              <a:ext uri="{FF2B5EF4-FFF2-40B4-BE49-F238E27FC236}">
                <a16:creationId xmlns:a16="http://schemas.microsoft.com/office/drawing/2014/main" id="{8CC4F52C-DC27-27D6-AEAF-AFBA84B83EA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9E854EB-784E-BFA2-CE9B-418484267C4A}"/>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43296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6917D5-FA2E-EA01-DB58-9DE687E60105}"/>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A914B59-547B-15A0-1581-C8B07465323C}"/>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2D7DA8-300B-2FE7-FB15-1B891F90781B}"/>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2024/11/14</a:t>
            </a:fld>
            <a:endParaRPr lang="zh-CN" altLang="en-US">
              <a:solidFill>
                <a:prstClr val="black"/>
              </a:solidFill>
            </a:endParaRPr>
          </a:p>
        </p:txBody>
      </p:sp>
      <p:sp>
        <p:nvSpPr>
          <p:cNvPr id="5" name="页脚占位符 4">
            <a:extLst>
              <a:ext uri="{FF2B5EF4-FFF2-40B4-BE49-F238E27FC236}">
                <a16:creationId xmlns:a16="http://schemas.microsoft.com/office/drawing/2014/main" id="{8EB03ED6-EC3C-A63D-F24E-2161F76A445C}"/>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41210DF-C3AE-7752-913A-45311785BF86}"/>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77565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2366534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742708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3E0033-1455-FCED-2E35-2E7ADB0DD2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08A15D-2A74-F427-ABF1-43C1730C1B23}"/>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E5EAE0-4AE7-D972-5EC4-B1D0A022B02D}"/>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DF9320-0570-87EC-83C6-ADE04D1595B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2024/11/14</a:t>
            </a:fld>
            <a:endParaRPr lang="zh-CN" altLang="en-US">
              <a:solidFill>
                <a:prstClr val="black"/>
              </a:solidFill>
            </a:endParaRPr>
          </a:p>
        </p:txBody>
      </p:sp>
      <p:sp>
        <p:nvSpPr>
          <p:cNvPr id="6" name="页脚占位符 5">
            <a:extLst>
              <a:ext uri="{FF2B5EF4-FFF2-40B4-BE49-F238E27FC236}">
                <a16:creationId xmlns:a16="http://schemas.microsoft.com/office/drawing/2014/main" id="{24A285E8-1A99-F3F3-B7D7-1550B5314708}"/>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6989ED17-59A2-D2D1-ED27-FBB1CFF2E7A3}"/>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84113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20A-6047-FBF8-0BB3-649D57A9D3D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CE55F82-349C-26F2-4AAD-E657338E0868}"/>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B90964C-4FFE-C2E3-61AC-0B3ACEC95B4F}"/>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1B31C2-D8D9-D759-C8E8-152C735CDA6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A62AF9-E899-6647-E2C7-C0C1476A4A38}"/>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2C9447A-9569-A13C-A7CD-5874224C1318}"/>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2024/11/14</a:t>
            </a:fld>
            <a:endParaRPr lang="zh-CN" altLang="en-US">
              <a:solidFill>
                <a:prstClr val="black"/>
              </a:solidFill>
            </a:endParaRPr>
          </a:p>
        </p:txBody>
      </p:sp>
      <p:sp>
        <p:nvSpPr>
          <p:cNvPr id="8" name="页脚占位符 7">
            <a:extLst>
              <a:ext uri="{FF2B5EF4-FFF2-40B4-BE49-F238E27FC236}">
                <a16:creationId xmlns:a16="http://schemas.microsoft.com/office/drawing/2014/main" id="{5C8B6D1E-BCB6-B048-2B2F-DD199EBEED7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9" name="灯片编号占位符 8">
            <a:extLst>
              <a:ext uri="{FF2B5EF4-FFF2-40B4-BE49-F238E27FC236}">
                <a16:creationId xmlns:a16="http://schemas.microsoft.com/office/drawing/2014/main" id="{1792CC4B-FCD6-860A-A93E-4D37147287BE}"/>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3851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8C744-64BA-41EB-13CF-ED039A756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10B88B5-13AF-0B1C-B804-807B52A510D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2024/11/14</a:t>
            </a:fld>
            <a:endParaRPr lang="zh-CN" altLang="en-US">
              <a:solidFill>
                <a:prstClr val="black"/>
              </a:solidFill>
            </a:endParaRPr>
          </a:p>
        </p:txBody>
      </p:sp>
      <p:sp>
        <p:nvSpPr>
          <p:cNvPr id="4" name="页脚占位符 3">
            <a:extLst>
              <a:ext uri="{FF2B5EF4-FFF2-40B4-BE49-F238E27FC236}">
                <a16:creationId xmlns:a16="http://schemas.microsoft.com/office/drawing/2014/main" id="{2837EDC4-C55C-1594-2E60-DF6BACAABCCF}"/>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7450DEA-259A-A121-2DD0-62AE2FAE9DC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814839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1"/>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1"/>
            <a:ext cx="2058232" cy="1801340"/>
          </a:xfrm>
          <a:prstGeom prst="rect">
            <a:avLst/>
          </a:prstGeom>
        </p:spPr>
      </p:pic>
    </p:spTree>
    <p:extLst>
      <p:ext uri="{BB962C8B-B14F-4D97-AF65-F5344CB8AC3E}">
        <p14:creationId xmlns:p14="http://schemas.microsoft.com/office/powerpoint/2010/main" val="1560531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3E4AF-F0DE-489E-2497-901D3980F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E97978-8B7A-85DA-2355-9BE12C020D98}"/>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74ECB99-84B2-6688-7B75-9A2409310244}"/>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952F8C-00A6-3279-A2C9-CBFEF328B165}"/>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2024/11/14</a:t>
            </a:fld>
            <a:endParaRPr lang="zh-CN" altLang="en-US">
              <a:solidFill>
                <a:prstClr val="black"/>
              </a:solidFill>
            </a:endParaRPr>
          </a:p>
        </p:txBody>
      </p:sp>
      <p:sp>
        <p:nvSpPr>
          <p:cNvPr id="6" name="页脚占位符 5">
            <a:extLst>
              <a:ext uri="{FF2B5EF4-FFF2-40B4-BE49-F238E27FC236}">
                <a16:creationId xmlns:a16="http://schemas.microsoft.com/office/drawing/2014/main" id="{2E42D4DE-BDF3-C0FF-922B-AA823189922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0EAA8A2C-3B06-C1F3-3F73-E84036F88A4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0887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1D182-7875-CB9D-707E-B0C8E1D9F5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8C05D-449A-937C-F503-EC14C4EB78A2}"/>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3207CEE0-288E-F1F5-B53F-5F2424F55AAA}"/>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EF53AE-2CA7-BBD3-2A2A-233FC791272D}"/>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2024/11/14</a:t>
            </a:fld>
            <a:endParaRPr lang="zh-CN" altLang="en-US">
              <a:solidFill>
                <a:prstClr val="black"/>
              </a:solidFill>
            </a:endParaRPr>
          </a:p>
        </p:txBody>
      </p:sp>
      <p:sp>
        <p:nvSpPr>
          <p:cNvPr id="6" name="页脚占位符 5">
            <a:extLst>
              <a:ext uri="{FF2B5EF4-FFF2-40B4-BE49-F238E27FC236}">
                <a16:creationId xmlns:a16="http://schemas.microsoft.com/office/drawing/2014/main" id="{48211DD0-5E7A-8D6D-FB5E-9AC94C31671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5B345654-F2FD-2AE8-7E5F-982FA0F2D3C2}"/>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51743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4BF74512-11E7-4AE0-B7B9-EF815F38AD9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pink background with white leaves and black text&#10;&#10;Description automatically generated">
            <a:extLst>
              <a:ext uri="{FF2B5EF4-FFF2-40B4-BE49-F238E27FC236}">
                <a16:creationId xmlns:a16="http://schemas.microsoft.com/office/drawing/2014/main" id="{1309E3F3-C396-34E9-A0D5-A22018059E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515850" y="85725"/>
            <a:ext cx="1600200" cy="1600200"/>
          </a:xfrm>
          <a:prstGeom prst="rect">
            <a:avLst/>
          </a:prstGeom>
        </p:spPr>
      </p:pic>
    </p:spTree>
    <p:extLst>
      <p:ext uri="{BB962C8B-B14F-4D97-AF65-F5344CB8AC3E}">
        <p14:creationId xmlns:p14="http://schemas.microsoft.com/office/powerpoint/2010/main" val="4692960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6"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panose="020F0502020204030204"/>
              <a:ea typeface="等线" panose="02010600030101010101" pitchFamily="2" charset="-122"/>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7" y="-42323"/>
            <a:ext cx="5399855"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1" y="-42323"/>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9"/>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1" y="5055290"/>
            <a:ext cx="1720773" cy="209863"/>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96114"/>
            <a:ext cx="3627452" cy="1323975"/>
          </a:xfrm>
          <a:prstGeom prst="rect">
            <a:avLst/>
          </a:prstGeom>
        </p:spPr>
      </p:pic>
      <p:pic>
        <p:nvPicPr>
          <p:cNvPr id="4" name="Picture 3"/>
          <p:cNvPicPr>
            <a:picLocks noChangeAspect="1"/>
          </p:cNvPicPr>
          <p:nvPr/>
        </p:nvPicPr>
        <p:blipFill>
          <a:blip r:embed="rId5"/>
          <a:stretch>
            <a:fillRect/>
          </a:stretch>
        </p:blipFill>
        <p:spPr>
          <a:xfrm>
            <a:off x="4209357" y="2276475"/>
            <a:ext cx="7720079" cy="2917239"/>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9" y="1622743"/>
            <a:ext cx="3941936" cy="3941936"/>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7"/>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95"/>
              <a:ext cx="12195323" cy="12596839"/>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diện tích phù hợp với mỗi bề mặt trong thực tế.</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11" name="Picture 10">
            <a:extLst>
              <a:ext uri="{FF2B5EF4-FFF2-40B4-BE49-F238E27FC236}">
                <a16:creationId xmlns:a16="http://schemas.microsoft.com/office/drawing/2014/main" id="{218E89B2-D02F-2E77-E308-931FE36C0D2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tretch>
            <a:fillRect/>
          </a:stretch>
        </p:blipFill>
        <p:spPr>
          <a:xfrm>
            <a:off x="1443037" y="2195512"/>
            <a:ext cx="9101016" cy="3414713"/>
          </a:xfrm>
          <a:prstGeom prst="rect">
            <a:avLst/>
          </a:prstGeom>
        </p:spPr>
      </p:pic>
      <p:cxnSp>
        <p:nvCxnSpPr>
          <p:cNvPr id="13" name="Straight Arrow Connector 12">
            <a:extLst>
              <a:ext uri="{FF2B5EF4-FFF2-40B4-BE49-F238E27FC236}">
                <a16:creationId xmlns:a16="http://schemas.microsoft.com/office/drawing/2014/main" id="{3409A179-A022-C2BE-C1FD-50428D2146A9}"/>
              </a:ext>
            </a:extLst>
          </p:cNvPr>
          <p:cNvCxnSpPr/>
          <p:nvPr/>
        </p:nvCxnSpPr>
        <p:spPr>
          <a:xfrm>
            <a:off x="2867025" y="4324350"/>
            <a:ext cx="3743325" cy="723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A37436-A1BA-683A-EEEB-3577FD8481B9}"/>
              </a:ext>
            </a:extLst>
          </p:cNvPr>
          <p:cNvCxnSpPr>
            <a:cxnSpLocks/>
          </p:cNvCxnSpPr>
          <p:nvPr/>
        </p:nvCxnSpPr>
        <p:spPr>
          <a:xfrm>
            <a:off x="6343650" y="4343400"/>
            <a:ext cx="3086100" cy="695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79D52CC-D353-25CF-9238-310D6B7EB47B}"/>
              </a:ext>
            </a:extLst>
          </p:cNvPr>
          <p:cNvCxnSpPr>
            <a:cxnSpLocks/>
          </p:cNvCxnSpPr>
          <p:nvPr/>
        </p:nvCxnSpPr>
        <p:spPr>
          <a:xfrm flipH="1">
            <a:off x="3000375" y="4286250"/>
            <a:ext cx="6257925" cy="7143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40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52693" y="1759353"/>
            <a:ext cx="5857129" cy="4685703"/>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KHỈ</a:t>
            </a:r>
          </a:p>
        </p:txBody>
      </p:sp>
    </p:spTree>
    <p:extLst>
      <p:ext uri="{BB962C8B-B14F-4D97-AF65-F5344CB8AC3E}">
        <p14:creationId xmlns:p14="http://schemas.microsoft.com/office/powerpoint/2010/main" val="382703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555081"/>
            <a:chOff x="1078869" y="2556927"/>
            <a:chExt cx="13159054" cy="12121471"/>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7"/>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89"/>
              <a:ext cx="12195323" cy="10795693"/>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en-US" altLang="zh-CN" sz="28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J</a:t>
              </a: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ames Watt (Giêm Oát) thiết kế kiểu động cơ hơi nước mới vào năm 1782. Dịp kỉ niệm 500 năm thiết kế kiểu động cơ hơi nước này sẽ vào năm nào? Năm đó thuộc thế kỉ nào?</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5</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4A994386-E7B0-A223-244E-CB09C1444F2E}"/>
              </a:ext>
            </a:extLst>
          </p:cNvPr>
          <p:cNvPicPr>
            <a:picLocks noChangeAspect="1"/>
          </p:cNvPicPr>
          <p:nvPr/>
        </p:nvPicPr>
        <p:blipFill>
          <a:blip r:embed="rId2"/>
          <a:stretch>
            <a:fillRect/>
          </a:stretch>
        </p:blipFill>
        <p:spPr>
          <a:xfrm>
            <a:off x="8501062" y="2338387"/>
            <a:ext cx="2695575" cy="2619375"/>
          </a:xfrm>
          <a:prstGeom prst="rect">
            <a:avLst/>
          </a:prstGeom>
        </p:spPr>
      </p:pic>
      <p:sp>
        <p:nvSpPr>
          <p:cNvPr id="10" name="TextBox 9">
            <a:extLst>
              <a:ext uri="{FF2B5EF4-FFF2-40B4-BE49-F238E27FC236}">
                <a16:creationId xmlns:a16="http://schemas.microsoft.com/office/drawing/2014/main" id="{5F1F3D5B-3C84-90D8-064C-E60F768F8485}"/>
              </a:ext>
            </a:extLst>
          </p:cNvPr>
          <p:cNvSpPr txBox="1"/>
          <p:nvPr/>
        </p:nvSpPr>
        <p:spPr>
          <a:xfrm>
            <a:off x="952500" y="2619375"/>
            <a:ext cx="7048500" cy="2062103"/>
          </a:xfrm>
          <a:prstGeom prst="rect">
            <a:avLst/>
          </a:prstGeom>
          <a:noFill/>
        </p:spPr>
        <p:txBody>
          <a:bodyPr wrap="square" rtlCol="0">
            <a:spAutoFit/>
          </a:bodyPr>
          <a:lstStyle/>
          <a:p>
            <a:pPr algn="ctr"/>
            <a:r>
              <a:rPr lang="vi-VN" sz="3200" b="0" i="0" dirty="0">
                <a:solidFill>
                  <a:srgbClr val="FF0000"/>
                </a:solidFill>
                <a:effectLst/>
                <a:latin typeface="Cambria" panose="02040503050406030204" pitchFamily="18" charset="0"/>
                <a:ea typeface="Cambria" panose="02040503050406030204" pitchFamily="18" charset="0"/>
              </a:rPr>
              <a:t>Ta có: 1782 + 500 = 2282</a:t>
            </a:r>
          </a:p>
          <a:p>
            <a:pPr algn="ctr"/>
            <a:r>
              <a:rPr lang="vi-VN" sz="3200" b="0" i="0" dirty="0">
                <a:solidFill>
                  <a:srgbClr val="FF0000"/>
                </a:solidFill>
                <a:effectLst/>
                <a:latin typeface="Cambria" panose="02040503050406030204" pitchFamily="18" charset="0"/>
                <a:ea typeface="Cambria" panose="02040503050406030204" pitchFamily="18" charset="0"/>
              </a:rPr>
              <a:t>Dịp kỉ niệm 500 năm thiết kế kiểu động cơ hơi nước này sẽ vào năm 2282</a:t>
            </a:r>
          </a:p>
          <a:p>
            <a:pPr algn="ctr"/>
            <a:r>
              <a:rPr lang="vi-VN" sz="3200" b="1" i="0" dirty="0">
                <a:solidFill>
                  <a:srgbClr val="FF0000"/>
                </a:solidFill>
                <a:effectLst/>
                <a:latin typeface="Cambria" panose="02040503050406030204" pitchFamily="18" charset="0"/>
                <a:ea typeface="Cambria" panose="02040503050406030204" pitchFamily="18" charset="0"/>
              </a:rPr>
              <a:t>Năm 2282 thuộc thế kỉ thứ XXIII.</a:t>
            </a:r>
          </a:p>
        </p:txBody>
      </p:sp>
    </p:spTree>
    <p:extLst>
      <p:ext uri="{BB962C8B-B14F-4D97-AF65-F5344CB8AC3E}">
        <p14:creationId xmlns:p14="http://schemas.microsoft.com/office/powerpoint/2010/main" val="931667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lang="en-US" sz="3600" b="1" dirty="0">
                <a:solidFill>
                  <a:prstClr val="white"/>
                </a:solidFill>
                <a:latin typeface="Calibri" panose="020F0502020204030204" pitchFamily="34" charset="0"/>
                <a:cs typeface="Calibri" panose="020F0502020204030204" pitchFamily="34" charset="0"/>
              </a:rPr>
              <a:t>NGỰA VẰN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925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err="1">
                <a:solidFill>
                  <a:prstClr val="white"/>
                </a:solidFill>
                <a:latin typeface="Calibri" panose="020F0502020204030204" pitchFamily="34" charset="0"/>
                <a:cs typeface="Calibri" panose="020F0502020204030204" pitchFamily="34" charset="0"/>
              </a:rPr>
              <a:t>Buổi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thật</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vui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Chào</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Hẹn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gặp</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nhé</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1361426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8E0C5BEE-17A2-4427-A86B-8F30D26F97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48141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có</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sẵn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sàng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cùng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bọn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mình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không</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03855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7A72518D-2A44-0FA5-1B02-BC16BF9CF8A4}"/>
              </a:ext>
            </a:extLst>
          </p:cNvPr>
          <p:cNvGrpSpPr/>
          <p:nvPr/>
        </p:nvGrpSpPr>
        <p:grpSpPr>
          <a:xfrm>
            <a:off x="1658896" y="132499"/>
            <a:ext cx="2418621" cy="824218"/>
            <a:chOff x="1153254" y="2556933"/>
            <a:chExt cx="5906852" cy="3648911"/>
          </a:xfrm>
        </p:grpSpPr>
        <p:grpSp>
          <p:nvGrpSpPr>
            <p:cNvPr id="6" name="组合 5">
              <a:extLst>
                <a:ext uri="{FF2B5EF4-FFF2-40B4-BE49-F238E27FC236}">
                  <a16:creationId xmlns:a16="http://schemas.microsoft.com/office/drawing/2014/main" id="{E1A64E8C-F10D-8F7B-0D29-E8AB71B57B9A}"/>
                </a:ext>
              </a:extLst>
            </p:cNvPr>
            <p:cNvGrpSpPr/>
            <p:nvPr/>
          </p:nvGrpSpPr>
          <p:grpSpPr>
            <a:xfrm>
              <a:off x="1153254" y="2556933"/>
              <a:ext cx="5906852" cy="3648911"/>
              <a:chOff x="1153254" y="2556933"/>
              <a:chExt cx="5906852" cy="3648911"/>
            </a:xfrm>
          </p:grpSpPr>
          <p:sp>
            <p:nvSpPr>
              <p:cNvPr id="24" name="任意多边形: 形状 23">
                <a:extLst>
                  <a:ext uri="{FF2B5EF4-FFF2-40B4-BE49-F238E27FC236}">
                    <a16:creationId xmlns:a16="http://schemas.microsoft.com/office/drawing/2014/main" id="{3CF32337-9EB1-802F-143C-82E63AD35F23}"/>
                  </a:ext>
                </a:extLst>
              </p:cNvPr>
              <p:cNvSpPr/>
              <p:nvPr/>
            </p:nvSpPr>
            <p:spPr>
              <a:xfrm>
                <a:off x="1153254" y="2556933"/>
                <a:ext cx="5906852"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5" name="矩形 4">
                <a:extLst>
                  <a:ext uri="{FF2B5EF4-FFF2-40B4-BE49-F238E27FC236}">
                    <a16:creationId xmlns:a16="http://schemas.microsoft.com/office/drawing/2014/main" id="{E1978A70-DF24-E8A9-03F8-5AA67B6C48CD}"/>
                  </a:ext>
                </a:extLst>
              </p:cNvPr>
              <p:cNvSpPr/>
              <p:nvPr/>
            </p:nvSpPr>
            <p:spPr>
              <a:xfrm>
                <a:off x="1153254" y="6062134"/>
                <a:ext cx="5906852" cy="1437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39" name="矩形 38">
              <a:extLst>
                <a:ext uri="{FF2B5EF4-FFF2-40B4-BE49-F238E27FC236}">
                  <a16:creationId xmlns:a16="http://schemas.microsoft.com/office/drawing/2014/main" id="{F2F47D25-A68C-077B-D901-8151065A691F}"/>
                </a:ext>
              </a:extLst>
            </p:cNvPr>
            <p:cNvSpPr/>
            <p:nvPr/>
          </p:nvSpPr>
          <p:spPr>
            <a:xfrm>
              <a:off x="2995174" y="2671998"/>
              <a:ext cx="2478924" cy="3406407"/>
            </a:xfrm>
            <a:prstGeom prst="rect">
              <a:avLst/>
            </a:prstGeom>
          </p:spPr>
          <p:txBody>
            <a:bodyPr wrap="none">
              <a:spAutoFit/>
            </a:bodyPr>
            <a:lstStyle/>
            <a:p>
              <a:pPr defTabSz="914377">
                <a:defRPr/>
              </a:pPr>
              <a:r>
                <a:rPr lang="en-US" altLang="zh-CN" sz="44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Số</a:t>
              </a:r>
              <a:r>
                <a:rPr lang="en-US" altLang="zh-CN"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97016" y="226519"/>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3937136" y="4877537"/>
            <a:ext cx="4317729" cy="1867127"/>
          </a:xfrm>
          <a:prstGeom prst="rect">
            <a:avLst/>
          </a:prstGeom>
        </p:spPr>
      </p:pic>
      <p:grpSp>
        <p:nvGrpSpPr>
          <p:cNvPr id="33" name="Group 32">
            <a:extLst>
              <a:ext uri="{FF2B5EF4-FFF2-40B4-BE49-F238E27FC236}">
                <a16:creationId xmlns:a16="http://schemas.microsoft.com/office/drawing/2014/main" id="{71356F31-0837-7880-5AEF-ACB72303988A}"/>
              </a:ext>
            </a:extLst>
          </p:cNvPr>
          <p:cNvGrpSpPr/>
          <p:nvPr/>
        </p:nvGrpSpPr>
        <p:grpSpPr>
          <a:xfrm>
            <a:off x="381000" y="1600200"/>
            <a:ext cx="5497286" cy="707886"/>
            <a:chOff x="381000" y="1600200"/>
            <a:chExt cx="5497286" cy="707886"/>
          </a:xfrm>
        </p:grpSpPr>
        <p:sp>
          <p:nvSpPr>
            <p:cNvPr id="34" name="TextBox 33">
              <a:extLst>
                <a:ext uri="{FF2B5EF4-FFF2-40B4-BE49-F238E27FC236}">
                  <a16:creationId xmlns:a16="http://schemas.microsoft.com/office/drawing/2014/main" id="{DAEDC020-D190-C105-1DEF-46D2340CBF47}"/>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5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5" name="Rectangle 34">
              <a:extLst>
                <a:ext uri="{FF2B5EF4-FFF2-40B4-BE49-F238E27FC236}">
                  <a16:creationId xmlns:a16="http://schemas.microsoft.com/office/drawing/2014/main" id="{9571F7E1-62E8-CAD8-7383-35E379D8915B}"/>
                </a:ext>
              </a:extLst>
            </p:cNvPr>
            <p:cNvSpPr/>
            <p:nvPr/>
          </p:nvSpPr>
          <p:spPr>
            <a:xfrm>
              <a:off x="3224893"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36" name="Group 35">
            <a:extLst>
              <a:ext uri="{FF2B5EF4-FFF2-40B4-BE49-F238E27FC236}">
                <a16:creationId xmlns:a16="http://schemas.microsoft.com/office/drawing/2014/main" id="{11A1AC59-8CF7-8ABD-63CC-F20811E0D6A0}"/>
              </a:ext>
            </a:extLst>
          </p:cNvPr>
          <p:cNvGrpSpPr/>
          <p:nvPr/>
        </p:nvGrpSpPr>
        <p:grpSpPr>
          <a:xfrm>
            <a:off x="794658" y="2677885"/>
            <a:ext cx="5497286" cy="707886"/>
            <a:chOff x="381000" y="1600200"/>
            <a:chExt cx="5497286" cy="707886"/>
          </a:xfrm>
        </p:grpSpPr>
        <p:sp>
          <p:nvSpPr>
            <p:cNvPr id="37" name="TextBox 36">
              <a:extLst>
                <a:ext uri="{FF2B5EF4-FFF2-40B4-BE49-F238E27FC236}">
                  <a16:creationId xmlns:a16="http://schemas.microsoft.com/office/drawing/2014/main" id="{0413B3DE-C1B6-F8BD-9BF0-65220BC5F726}"/>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38" name="Rectangle 37">
              <a:extLst>
                <a:ext uri="{FF2B5EF4-FFF2-40B4-BE49-F238E27FC236}">
                  <a16:creationId xmlns:a16="http://schemas.microsoft.com/office/drawing/2014/main" id="{4F9A83C2-8689-0155-D1E3-ABD8AC380B49}"/>
                </a:ext>
              </a:extLst>
            </p:cNvPr>
            <p:cNvSpPr/>
            <p:nvPr/>
          </p:nvSpPr>
          <p:spPr>
            <a:xfrm>
              <a:off x="2415267" y="1715862"/>
              <a:ext cx="99060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0" name="Group 39">
            <a:extLst>
              <a:ext uri="{FF2B5EF4-FFF2-40B4-BE49-F238E27FC236}">
                <a16:creationId xmlns:a16="http://schemas.microsoft.com/office/drawing/2014/main" id="{3DC0656F-D717-4BD6-6C23-169C8E094D77}"/>
              </a:ext>
            </a:extLst>
          </p:cNvPr>
          <p:cNvGrpSpPr/>
          <p:nvPr/>
        </p:nvGrpSpPr>
        <p:grpSpPr>
          <a:xfrm>
            <a:off x="6090556" y="1634218"/>
            <a:ext cx="5497286" cy="707886"/>
            <a:chOff x="381000" y="1600200"/>
            <a:chExt cx="5497286" cy="707886"/>
          </a:xfrm>
        </p:grpSpPr>
        <p:sp>
          <p:nvSpPr>
            <p:cNvPr id="41" name="TextBox 40">
              <a:extLst>
                <a:ext uri="{FF2B5EF4-FFF2-40B4-BE49-F238E27FC236}">
                  <a16:creationId xmlns:a16="http://schemas.microsoft.com/office/drawing/2014/main" id="{E2CB466B-A040-307B-8BAF-9DA4C1A4FC2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3BCCB8C8-DC53-2C64-A256-E235481C92B2}"/>
                </a:ext>
              </a:extLst>
            </p:cNvPr>
            <p:cNvSpPr/>
            <p:nvPr/>
          </p:nvSpPr>
          <p:spPr>
            <a:xfrm>
              <a:off x="2872469" y="1641021"/>
              <a:ext cx="781049"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3" name="Group 42">
            <a:extLst>
              <a:ext uri="{FF2B5EF4-FFF2-40B4-BE49-F238E27FC236}">
                <a16:creationId xmlns:a16="http://schemas.microsoft.com/office/drawing/2014/main" id="{43A3280D-C0DC-CFA6-CF4C-E4C8837A95D4}"/>
              </a:ext>
            </a:extLst>
          </p:cNvPr>
          <p:cNvGrpSpPr/>
          <p:nvPr/>
        </p:nvGrpSpPr>
        <p:grpSpPr>
          <a:xfrm>
            <a:off x="6142264" y="2702378"/>
            <a:ext cx="5497286" cy="707886"/>
            <a:chOff x="381000" y="1600200"/>
            <a:chExt cx="5497286" cy="707886"/>
          </a:xfrm>
        </p:grpSpPr>
        <p:sp>
          <p:nvSpPr>
            <p:cNvPr id="44" name="TextBox 43">
              <a:extLst>
                <a:ext uri="{FF2B5EF4-FFF2-40B4-BE49-F238E27FC236}">
                  <a16:creationId xmlns:a16="http://schemas.microsoft.com/office/drawing/2014/main" id="{6CDA133D-368C-BD04-264E-B9C5FE42CD64}"/>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300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21F204DE-098A-47AD-30E5-90B4C787222A}"/>
                </a:ext>
              </a:extLst>
            </p:cNvPr>
            <p:cNvSpPr/>
            <p:nvPr/>
          </p:nvSpPr>
          <p:spPr>
            <a:xfrm>
              <a:off x="2720068" y="17036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
        <p:nvSpPr>
          <p:cNvPr id="48" name="Rectangle 47">
            <a:extLst>
              <a:ext uri="{FF2B5EF4-FFF2-40B4-BE49-F238E27FC236}">
                <a16:creationId xmlns:a16="http://schemas.microsoft.com/office/drawing/2014/main" id="{F19199A5-757B-EF4B-A6AA-2F50C3EACB12}"/>
              </a:ext>
            </a:extLst>
          </p:cNvPr>
          <p:cNvSpPr/>
          <p:nvPr/>
        </p:nvSpPr>
        <p:spPr>
          <a:xfrm>
            <a:off x="3215368"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500</a:t>
            </a:r>
          </a:p>
        </p:txBody>
      </p:sp>
      <p:sp>
        <p:nvSpPr>
          <p:cNvPr id="50" name="Rectangle 49">
            <a:extLst>
              <a:ext uri="{FF2B5EF4-FFF2-40B4-BE49-F238E27FC236}">
                <a16:creationId xmlns:a16="http://schemas.microsoft.com/office/drawing/2014/main" id="{2241054B-2F62-4608-49B0-009EE748B414}"/>
              </a:ext>
            </a:extLst>
          </p:cNvPr>
          <p:cNvSpPr/>
          <p:nvPr/>
        </p:nvSpPr>
        <p:spPr>
          <a:xfrm>
            <a:off x="8568419" y="1683204"/>
            <a:ext cx="842282"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
        <p:nvSpPr>
          <p:cNvPr id="51" name="Rectangle 50">
            <a:extLst>
              <a:ext uri="{FF2B5EF4-FFF2-40B4-BE49-F238E27FC236}">
                <a16:creationId xmlns:a16="http://schemas.microsoft.com/office/drawing/2014/main" id="{9E0C9970-8FF8-605C-DCDC-EFA6234264AC}"/>
              </a:ext>
            </a:extLst>
          </p:cNvPr>
          <p:cNvSpPr/>
          <p:nvPr/>
        </p:nvSpPr>
        <p:spPr>
          <a:xfrm>
            <a:off x="2834369" y="2788104"/>
            <a:ext cx="102325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300</a:t>
            </a:r>
          </a:p>
        </p:txBody>
      </p:sp>
      <p:sp>
        <p:nvSpPr>
          <p:cNvPr id="53" name="Rectangle 52">
            <a:extLst>
              <a:ext uri="{FF2B5EF4-FFF2-40B4-BE49-F238E27FC236}">
                <a16:creationId xmlns:a16="http://schemas.microsoft.com/office/drawing/2014/main" id="{061953BD-26F3-15DD-8422-9F33482F5FA9}"/>
              </a:ext>
            </a:extLst>
          </p:cNvPr>
          <p:cNvSpPr/>
          <p:nvPr/>
        </p:nvSpPr>
        <p:spPr>
          <a:xfrm>
            <a:off x="8482694" y="2797629"/>
            <a:ext cx="77560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3649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down)">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down)">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8" grpId="0" animBg="1"/>
      <p:bldP spid="50" grpId="0" animBg="1"/>
      <p:bldP spid="51"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6393" y="1701478"/>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6018835" y="1388963"/>
            <a:ext cx="5289631"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r>
              <a:rPr lang="en-US" sz="3600" b="1" dirty="0">
                <a:solidFill>
                  <a:prstClr val="white"/>
                </a:solidFill>
                <a:latin typeface="Calibri" panose="020F0502020204030204" pitchFamily="34" charset="0"/>
                <a:cs typeface="Calibri" panose="020F0502020204030204" pitchFamily="34" charset="0"/>
              </a:rPr>
              <a:t>HƯƠU CAO CỔ</a:t>
            </a:r>
          </a:p>
        </p:txBody>
      </p:sp>
    </p:spTree>
    <p:extLst>
      <p:ext uri="{BB962C8B-B14F-4D97-AF65-F5344CB8AC3E}">
        <p14:creationId xmlns:p14="http://schemas.microsoft.com/office/powerpoint/2010/main" val="3187711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E1A64E8C-F10D-8F7B-0D29-E8AB71B57B9A}"/>
              </a:ext>
            </a:extLst>
          </p:cNvPr>
          <p:cNvGrpSpPr/>
          <p:nvPr/>
        </p:nvGrpSpPr>
        <p:grpSpPr>
          <a:xfrm>
            <a:off x="142875" y="770255"/>
            <a:ext cx="10887075" cy="852715"/>
            <a:chOff x="1153251" y="2556933"/>
            <a:chExt cx="11966090" cy="3775066"/>
          </a:xfrm>
        </p:grpSpPr>
        <p:sp>
          <p:nvSpPr>
            <p:cNvPr id="8" name="任意多边形: 形状 23">
              <a:extLst>
                <a:ext uri="{FF2B5EF4-FFF2-40B4-BE49-F238E27FC236}">
                  <a16:creationId xmlns:a16="http://schemas.microsoft.com/office/drawing/2014/main" id="{3CF32337-9EB1-802F-143C-82E63AD35F23}"/>
                </a:ext>
              </a:extLst>
            </p:cNvPr>
            <p:cNvSpPr/>
            <p:nvPr/>
          </p:nvSpPr>
          <p:spPr>
            <a:xfrm>
              <a:off x="1153254" y="2556933"/>
              <a:ext cx="11966087"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9" name="矩形 4">
              <a:extLst>
                <a:ext uri="{FF2B5EF4-FFF2-40B4-BE49-F238E27FC236}">
                  <a16:creationId xmlns:a16="http://schemas.microsoft.com/office/drawing/2014/main" id="{E1978A70-DF24-E8A9-03F8-5AA67B6C48CD}"/>
                </a:ext>
              </a:extLst>
            </p:cNvPr>
            <p:cNvSpPr/>
            <p:nvPr/>
          </p:nvSpPr>
          <p:spPr>
            <a:xfrm>
              <a:off x="1153251" y="6062128"/>
              <a:ext cx="11966084"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0"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8491" y="216956"/>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40" name="矩形 38">
            <a:extLst>
              <a:ext uri="{FF2B5EF4-FFF2-40B4-BE49-F238E27FC236}">
                <a16:creationId xmlns:a16="http://schemas.microsoft.com/office/drawing/2014/main" id="{C811692B-E11E-449E-983A-A592AD552B93}"/>
              </a:ext>
            </a:extLst>
          </p:cNvPr>
          <p:cNvSpPr/>
          <p:nvPr/>
        </p:nvSpPr>
        <p:spPr>
          <a:xfrm>
            <a:off x="211725" y="871571"/>
            <a:ext cx="10989740" cy="584775"/>
          </a:xfrm>
          <a:prstGeom prst="rect">
            <a:avLst/>
          </a:prstGeom>
        </p:spPr>
        <p:txBody>
          <a:bodyPr wrap="none">
            <a:spAutoFit/>
          </a:bodyPr>
          <a:lstStyle/>
          <a:p>
            <a:pPr defTabSz="914377">
              <a:defRPr/>
            </a:pPr>
            <a:r>
              <a:rPr lang="vi-VN"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phù hợp với cân nặng của mỗi con vật trong thực tế</a:t>
            </a:r>
            <a:endPar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99A92644-5A60-DE13-12FD-080512310C36}"/>
              </a:ext>
            </a:extLst>
          </p:cNvPr>
          <p:cNvPicPr>
            <a:picLocks noChangeAspect="1"/>
          </p:cNvPicPr>
          <p:nvPr/>
        </p:nvPicPr>
        <p:blipFill>
          <a:blip r:embed="rId3"/>
          <a:stretch>
            <a:fillRect/>
          </a:stretch>
        </p:blipFill>
        <p:spPr>
          <a:xfrm>
            <a:off x="1938337" y="1909762"/>
            <a:ext cx="7550923" cy="3986213"/>
          </a:xfrm>
          <a:prstGeom prst="rect">
            <a:avLst/>
          </a:prstGeom>
        </p:spPr>
      </p:pic>
      <p:sp>
        <p:nvSpPr>
          <p:cNvPr id="4" name="Oval 3">
            <a:extLst>
              <a:ext uri="{FF2B5EF4-FFF2-40B4-BE49-F238E27FC236}">
                <a16:creationId xmlns:a16="http://schemas.microsoft.com/office/drawing/2014/main" id="{C556B191-AFC7-4DEA-3293-0206EB61194D}"/>
              </a:ext>
            </a:extLst>
          </p:cNvPr>
          <p:cNvSpPr/>
          <p:nvPr/>
        </p:nvSpPr>
        <p:spPr>
          <a:xfrm>
            <a:off x="3952875" y="33242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EE6AF49-2961-E206-F583-FB2F22736A70}"/>
              </a:ext>
            </a:extLst>
          </p:cNvPr>
          <p:cNvSpPr/>
          <p:nvPr/>
        </p:nvSpPr>
        <p:spPr>
          <a:xfrm>
            <a:off x="7829550" y="3286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762DBC8-CA88-FA79-6E77-6AF7DEB86E82}"/>
              </a:ext>
            </a:extLst>
          </p:cNvPr>
          <p:cNvSpPr/>
          <p:nvPr/>
        </p:nvSpPr>
        <p:spPr>
          <a:xfrm>
            <a:off x="2305050" y="5238750"/>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B9BAB7-ADA2-A33C-3FF3-07D1D4EB0A5E}"/>
              </a:ext>
            </a:extLst>
          </p:cNvPr>
          <p:cNvSpPr/>
          <p:nvPr/>
        </p:nvSpPr>
        <p:spPr>
          <a:xfrm>
            <a:off x="7820025" y="5191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17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defRPr/>
            </a:pPr>
            <a:r>
              <a:rPr lang="en-US" sz="3600" b="1">
                <a:solidFill>
                  <a:prstClr val="white"/>
                </a:solidFill>
                <a:latin typeface="Calibri" panose="020F0502020204030204" pitchFamily="34" charset="0"/>
                <a:cs typeface="Calibri" panose="020F0502020204030204" pitchFamily="34" charset="0"/>
              </a:rPr>
              <a:t>TÊ GIÁC</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8454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8"/>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95"/>
              <a:ext cx="12195323" cy="12596840"/>
            </a:xfrm>
            <a:prstGeom prst="rect">
              <a:avLst/>
            </a:prstGeom>
          </p:spPr>
          <p:txBody>
            <a:bodyPr wrap="square">
              <a:spAutoFit/>
            </a:bodyPr>
            <a:lstStyle/>
            <a:p>
              <a:pPr algn="just" defTabSz="914377">
                <a:defRPr/>
              </a:pPr>
              <a:r>
                <a:rPr lang="vi-VN"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 diện tích của bảng mạch máy tính có kích thước như hình vẽ dưới đây</a:t>
              </a:r>
              <a:r>
                <a:rPr lang="en-US"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3CE0E5A9-6BB1-2D25-2842-CC971CCE23D3}"/>
              </a:ext>
            </a:extLst>
          </p:cNvPr>
          <p:cNvPicPr>
            <a:picLocks noChangeAspect="1"/>
          </p:cNvPicPr>
          <p:nvPr/>
        </p:nvPicPr>
        <p:blipFill>
          <a:blip r:embed="rId2"/>
          <a:stretch>
            <a:fillRect/>
          </a:stretch>
        </p:blipFill>
        <p:spPr>
          <a:xfrm>
            <a:off x="5870434" y="2333624"/>
            <a:ext cx="5902466" cy="3076575"/>
          </a:xfrm>
          <a:prstGeom prst="rect">
            <a:avLst/>
          </a:prstGeom>
        </p:spPr>
      </p:pic>
      <p:sp>
        <p:nvSpPr>
          <p:cNvPr id="10" name="TextBox 9">
            <a:extLst>
              <a:ext uri="{FF2B5EF4-FFF2-40B4-BE49-F238E27FC236}">
                <a16:creationId xmlns:a16="http://schemas.microsoft.com/office/drawing/2014/main" id="{DEC7377F-8B3E-7725-4A9D-C59EDC48BF1A}"/>
              </a:ext>
            </a:extLst>
          </p:cNvPr>
          <p:cNvSpPr txBox="1"/>
          <p:nvPr/>
        </p:nvSpPr>
        <p:spPr>
          <a:xfrm>
            <a:off x="409575" y="2133600"/>
            <a:ext cx="5895975" cy="4401205"/>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Bài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chữ</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dài</a:t>
            </a:r>
            <a:r>
              <a:rPr lang="en-US" sz="2800" dirty="0">
                <a:solidFill>
                  <a:srgbClr val="FF0000"/>
                </a:solidFill>
                <a:latin typeface="Cambria" panose="02040503050406030204" pitchFamily="18" charset="0"/>
                <a:ea typeface="Cambria" panose="02040503050406030204" pitchFamily="18" charset="0"/>
              </a:rPr>
              <a:t> 10 cm,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rộng</a:t>
            </a:r>
            <a:r>
              <a:rPr lang="en-US" sz="2800" dirty="0">
                <a:solidFill>
                  <a:srgbClr val="FF0000"/>
                </a:solidFill>
                <a:latin typeface="Cambria" panose="02040503050406030204" pitchFamily="18" charset="0"/>
                <a:ea typeface="Cambria" panose="02040503050406030204" pitchFamily="18" charset="0"/>
              </a:rPr>
              <a:t> 5 cm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10 × 5 = 50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khuyết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thiếu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x 1) x 2 = 2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máy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50 – 2= 48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48 cm</a:t>
            </a:r>
            <a:r>
              <a:rPr lang="en-US" sz="2800" baseline="30000" dirty="0">
                <a:solidFill>
                  <a:srgbClr val="FF0000"/>
                </a:solidFill>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4143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down)">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down)">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wipe(down)">
                                      <p:cBhvr>
                                        <p:cTn id="38" dur="500"/>
                                        <p:tgtEl>
                                          <p:spTgt spid="1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wipe(down)">
                                      <p:cBhvr>
                                        <p:cTn id="43" dur="500"/>
                                        <p:tgtEl>
                                          <p:spTgt spid="10">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0">
                                            <p:txEl>
                                              <p:pRg st="5" end="5"/>
                                            </p:txEl>
                                          </p:spTgt>
                                        </p:tgtEl>
                                        <p:attrNameLst>
                                          <p:attrName>style.visibility</p:attrName>
                                        </p:attrNameLst>
                                      </p:cBhvr>
                                      <p:to>
                                        <p:strVal val="visible"/>
                                      </p:to>
                                    </p:set>
                                    <p:animEffect transition="in" filter="wipe(down)">
                                      <p:cBhvr>
                                        <p:cTn id="48" dur="500"/>
                                        <p:tgtEl>
                                          <p:spTgt spid="10">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xEl>
                                              <p:pRg st="6" end="6"/>
                                            </p:txEl>
                                          </p:spTgt>
                                        </p:tgtEl>
                                        <p:attrNameLst>
                                          <p:attrName>style.visibility</p:attrName>
                                        </p:attrNameLst>
                                      </p:cBhvr>
                                      <p:to>
                                        <p:strVal val="visible"/>
                                      </p:to>
                                    </p:set>
                                    <p:animEffect transition="in" filter="wipe(down)">
                                      <p:cBhvr>
                                        <p:cTn id="53" dur="500"/>
                                        <p:tgtEl>
                                          <p:spTgt spid="10">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
                                            <p:txEl>
                                              <p:pRg st="7" end="7"/>
                                            </p:txEl>
                                          </p:spTgt>
                                        </p:tgtEl>
                                        <p:attrNameLst>
                                          <p:attrName>style.visibility</p:attrName>
                                        </p:attrNameLst>
                                      </p:cBhvr>
                                      <p:to>
                                        <p:strVal val="visible"/>
                                      </p:to>
                                    </p:set>
                                    <p:animEffect transition="in" filter="wipe(down)">
                                      <p:cBhvr>
                                        <p:cTn id="58"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err="1">
                <a:solidFill>
                  <a:prstClr val="white"/>
                </a:solidFill>
                <a:latin typeface="Calibri" panose="020F0502020204030204" pitchFamily="34" charset="0"/>
                <a:cs typeface="Calibri" panose="020F0502020204030204" pitchFamily="34" charset="0"/>
              </a:rPr>
              <a:t>thăm</a:t>
            </a:r>
            <a:r>
              <a:rPr lang="en-US" sz="3600" b="1">
                <a:solidFill>
                  <a:prstClr val="white"/>
                </a:solidFill>
                <a:latin typeface="Calibri" panose="020F0502020204030204" pitchFamily="34" charset="0"/>
                <a:cs typeface="Calibri" panose="020F0502020204030204" pitchFamily="34" charset="0"/>
              </a:rPr>
              <a:t> HÀ MÃ</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27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379</Words>
  <Application>Microsoft Office PowerPoint</Application>
  <PresentationFormat>Widescreen</PresentationFormat>
  <Paragraphs>51</Paragraphs>
  <Slides>14</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等线</vt:lpstr>
      <vt:lpstr>Arial</vt:lpstr>
      <vt:lpstr>Calibri</vt:lpstr>
      <vt:lpstr>Cambria</vt:lpstr>
      <vt:lpstr>思源黑体 CN Regular</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 Pc</cp:lastModifiedBy>
  <cp:revision>25</cp:revision>
  <dcterms:created xsi:type="dcterms:W3CDTF">2023-08-30T09:35:59Z</dcterms:created>
  <dcterms:modified xsi:type="dcterms:W3CDTF">2024-11-14T11:45:34Z</dcterms:modified>
</cp:coreProperties>
</file>